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692" r:id="rId3"/>
    <p:sldMasterId id="2147483708" r:id="rId4"/>
    <p:sldMasterId id="2147483724" r:id="rId5"/>
    <p:sldMasterId id="2147483740" r:id="rId6"/>
  </p:sldMasterIdLst>
  <p:notesMasterIdLst>
    <p:notesMasterId r:id="rId17"/>
  </p:notesMasterIdLst>
  <p:sldIdLst>
    <p:sldId id="258" r:id="rId7"/>
    <p:sldId id="259" r:id="rId8"/>
    <p:sldId id="263" r:id="rId9"/>
    <p:sldId id="260" r:id="rId10"/>
    <p:sldId id="261" r:id="rId11"/>
    <p:sldId id="262" r:id="rId12"/>
    <p:sldId id="267" r:id="rId13"/>
    <p:sldId id="264" r:id="rId14"/>
    <p:sldId id="265" r:id="rId15"/>
    <p:sldId id="266" r:id="rId16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613" autoAdjust="0"/>
  </p:normalViewPr>
  <p:slideViewPr>
    <p:cSldViewPr>
      <p:cViewPr varScale="1">
        <p:scale>
          <a:sx n="63" d="100"/>
          <a:sy n="63" d="100"/>
        </p:scale>
        <p:origin x="-159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9E5A5-EEDF-4CD8-A4E8-A04B2BC352A0}" type="datetimeFigureOut">
              <a:rPr lang="uk-UA" smtClean="0"/>
              <a:t>19.01.2016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E1A0C-8B78-4835-8615-AB45B7FCA08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2323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E1A0C-8B78-4835-8615-AB45B7FCA08E}" type="slidenum">
              <a:rPr lang="uk-UA">
                <a:solidFill>
                  <a:prstClr val="black"/>
                </a:solidFill>
              </a:rPr>
              <a:pPr/>
              <a:t>3</a:t>
            </a:fld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4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E1A0C-8B78-4835-8615-AB45B7FCA08E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1774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E1A0C-8B78-4835-8615-AB45B7FCA08E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35670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E1A0C-8B78-4835-8615-AB45B7FCA08E}" type="slidenum">
              <a:rPr lang="uk-UA">
                <a:solidFill>
                  <a:prstClr val="black"/>
                </a:solidFill>
              </a:rPr>
              <a:pPr/>
              <a:t>8</a:t>
            </a:fld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670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defRPr/>
            </a:pPr>
            <a:r>
              <a:rPr lang="uk-UA" dirty="0" smtClean="0"/>
              <a:t>Пес зникає при</a:t>
            </a:r>
            <a:r>
              <a:rPr lang="uk-UA" baseline="0" dirty="0" smtClean="0"/>
              <a:t> зміні мови 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jksdksd jh jhfkjhfsd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667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defRPr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jksdksd jh jhfkjhfsd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66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14590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237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68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404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730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93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02008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10588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56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867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61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8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6081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60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383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5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87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246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966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61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01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1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18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33277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52094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39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909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562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1861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537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5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97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597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67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72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24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529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704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89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88865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6238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5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33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56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8819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5932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38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485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32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870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44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149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19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4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6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89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28972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78555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989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62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60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68985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10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039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533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974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648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307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37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920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01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42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57378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79808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50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5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87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28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73048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24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659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39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677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69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15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516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32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42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491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36587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47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62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77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1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849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19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0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56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2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67544" y="2132856"/>
            <a:ext cx="6624736" cy="266355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Testing types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Trello</a:t>
            </a:r>
            <a:r>
              <a:rPr lang="en-US" dirty="0" smtClean="0">
                <a:solidFill>
                  <a:schemeClr val="bg1"/>
                </a:solidFill>
              </a:rPr>
              <a:t>: web-based Project </a:t>
            </a:r>
            <a:r>
              <a:rPr lang="en-US" dirty="0" err="1" smtClean="0">
                <a:solidFill>
                  <a:schemeClr val="bg1"/>
                </a:solidFill>
              </a:rPr>
              <a:t>Manegment</a:t>
            </a:r>
            <a:r>
              <a:rPr lang="en-US" dirty="0" smtClean="0">
                <a:solidFill>
                  <a:schemeClr val="bg1"/>
                </a:solidFill>
              </a:rPr>
              <a:t> Application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 smtClean="0"/>
              <a:t>January 2015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2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/>
          <a:lstStyle/>
          <a:p>
            <a:r>
              <a:rPr lang="en-US" dirty="0" smtClean="0"/>
              <a:t>Internationalization 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066086"/>
            <a:ext cx="8305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Task: 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Verify that 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‘Change language…’ 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 doesn’t 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change the 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sequence of days in week in calendar.</a:t>
            </a: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Internationalization </a:t>
            </a: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Testing Procedure: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defRPr/>
            </a:pP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 to </a:t>
            </a:r>
            <a:r>
              <a:rPr lang="en-US" dirty="0" err="1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Trello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Calendar. Then switch to Portugal language. 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Defects: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defRPr/>
            </a:pP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sequence of days changes from Mon-Sun to Sun-Sat.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8" y="3682079"/>
            <a:ext cx="8689404" cy="2470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358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2</a:t>
            </a:fld>
            <a:endParaRPr lang="uk-UA">
              <a:solidFill>
                <a:prstClr val="white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819400"/>
            <a:ext cx="3532909" cy="353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dirty="0" smtClean="0"/>
              <a:t>Agenda (How we test </a:t>
            </a:r>
            <a:r>
              <a:rPr dirty="0" err="1" smtClean="0"/>
              <a:t>Trello</a:t>
            </a:r>
            <a:r>
              <a:rPr dirty="0" smtClean="0"/>
              <a:t>)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381000" y="1173540"/>
            <a:ext cx="7696200" cy="409342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Positive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Negative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moke testing</a:t>
            </a: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Functional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Non-functional testing: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Usability testing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Performance, Load and Stress testing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Localization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Internationalization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35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3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dirty="0" smtClean="0"/>
              <a:t>Positive </a:t>
            </a:r>
            <a:r>
              <a:rPr dirty="0" smtClean="0"/>
              <a:t>testing 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3886200" cy="47244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Task</a:t>
            </a:r>
            <a:r>
              <a:rPr lang="en-US" sz="1800" b="1" dirty="0">
                <a:solidFill>
                  <a:schemeClr val="tx1"/>
                </a:solidFill>
              </a:rPr>
              <a:t>: </a:t>
            </a:r>
            <a:r>
              <a:rPr lang="en-US" sz="1800" dirty="0">
                <a:solidFill>
                  <a:schemeClr val="tx1"/>
                </a:solidFill>
              </a:rPr>
              <a:t>Check if user can </a:t>
            </a:r>
            <a:r>
              <a:rPr lang="en-US" sz="1800" dirty="0" smtClean="0">
                <a:solidFill>
                  <a:schemeClr val="tx1"/>
                </a:solidFill>
              </a:rPr>
              <a:t>change background color. 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Testing </a:t>
            </a:r>
            <a:r>
              <a:rPr lang="en-US" sz="1800" b="1" dirty="0">
                <a:solidFill>
                  <a:schemeClr val="tx1"/>
                </a:solidFill>
              </a:rPr>
              <a:t>Procedure: </a:t>
            </a:r>
            <a:r>
              <a:rPr lang="en-US" sz="1800" dirty="0" smtClean="0">
                <a:solidFill>
                  <a:schemeClr val="tx1"/>
                </a:solidFill>
              </a:rPr>
              <a:t>Press ‘Show menu’ button then ‘Change Background’ . Select available color. Check if the background color changes to which was selected.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Defect</a:t>
            </a:r>
            <a:r>
              <a:rPr lang="en-US" sz="1800" b="1" dirty="0" smtClean="0">
                <a:solidFill>
                  <a:schemeClr val="tx1"/>
                </a:solidFill>
              </a:rPr>
              <a:t>: </a:t>
            </a:r>
            <a:r>
              <a:rPr lang="en-US" sz="1800" dirty="0" smtClean="0">
                <a:solidFill>
                  <a:schemeClr val="tx1"/>
                </a:solidFill>
              </a:rPr>
              <a:t>When selecting ‘Orange’ color, the background becomes green.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529" y="1628800"/>
            <a:ext cx="427672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52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4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dirty="0" smtClean="0"/>
              <a:t>Negative </a:t>
            </a:r>
            <a:r>
              <a:rPr dirty="0" smtClean="0"/>
              <a:t>testing 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3886200" cy="47244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Task</a:t>
            </a:r>
            <a:r>
              <a:rPr lang="en-US" sz="1800" b="1" dirty="0">
                <a:solidFill>
                  <a:schemeClr val="tx1"/>
                </a:solidFill>
              </a:rPr>
              <a:t>: </a:t>
            </a:r>
            <a:r>
              <a:rPr lang="en-US" sz="1800" dirty="0">
                <a:solidFill>
                  <a:schemeClr val="tx1"/>
                </a:solidFill>
              </a:rPr>
              <a:t>Check if user can type special characters in field Username. 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Testing </a:t>
            </a:r>
            <a:r>
              <a:rPr lang="en-US" sz="1800" b="1" dirty="0">
                <a:solidFill>
                  <a:schemeClr val="tx1"/>
                </a:solidFill>
              </a:rPr>
              <a:t>Procedure: </a:t>
            </a:r>
            <a:r>
              <a:rPr lang="en-US" sz="1800" dirty="0" smtClean="0">
                <a:solidFill>
                  <a:schemeClr val="tx1"/>
                </a:solidFill>
              </a:rPr>
              <a:t>Under the ‘Save’ button we see rules for these </a:t>
            </a:r>
            <a:r>
              <a:rPr lang="en-US" sz="1800" dirty="0" err="1" smtClean="0">
                <a:solidFill>
                  <a:schemeClr val="tx1"/>
                </a:solidFill>
              </a:rPr>
              <a:t>textfields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– ‘Usernames </a:t>
            </a:r>
            <a:r>
              <a:rPr lang="en-US" sz="1800" dirty="0">
                <a:solidFill>
                  <a:schemeClr val="tx1"/>
                </a:solidFill>
              </a:rPr>
              <a:t>require a minimum of 3 characters, alphanumeric only</a:t>
            </a:r>
            <a:r>
              <a:rPr lang="en-US" sz="1800" dirty="0" smtClean="0">
                <a:solidFill>
                  <a:schemeClr val="tx1"/>
                </a:solidFill>
              </a:rPr>
              <a:t>.’ </a:t>
            </a:r>
            <a:r>
              <a:rPr lang="en-US" sz="1800" dirty="0">
                <a:solidFill>
                  <a:schemeClr val="tx1"/>
                </a:solidFill>
              </a:rPr>
              <a:t>E</a:t>
            </a:r>
            <a:r>
              <a:rPr lang="en-US" sz="1800" dirty="0" smtClean="0">
                <a:solidFill>
                  <a:schemeClr val="tx1"/>
                </a:solidFill>
              </a:rPr>
              <a:t>ntered 3 more special characters !@# after or in username. Then push ‘Save’ button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Defect</a:t>
            </a:r>
            <a:r>
              <a:rPr lang="en-US" sz="1800" b="1" dirty="0" smtClean="0">
                <a:solidFill>
                  <a:schemeClr val="tx1"/>
                </a:solidFill>
              </a:rPr>
              <a:t>: </a:t>
            </a:r>
            <a:r>
              <a:rPr lang="en-US" sz="1800" dirty="0" smtClean="0">
                <a:solidFill>
                  <a:schemeClr val="tx1"/>
                </a:solidFill>
              </a:rPr>
              <a:t>When pushing ‘Save’ button, username with special characters is saved.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027" y="1249954"/>
            <a:ext cx="2514600" cy="426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75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5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dirty="0" smtClean="0"/>
              <a:t>Smoke testing 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038600" cy="5105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Task: </a:t>
            </a:r>
            <a:r>
              <a:rPr lang="en-US" sz="2000" dirty="0" smtClean="0"/>
              <a:t>Test </a:t>
            </a:r>
            <a:r>
              <a:rPr lang="en-US" sz="2000" dirty="0"/>
              <a:t>new version of </a:t>
            </a:r>
            <a:r>
              <a:rPr lang="en-US" sz="2000" dirty="0" err="1" smtClean="0"/>
              <a:t>Trello</a:t>
            </a:r>
            <a:r>
              <a:rPr lang="en-US" sz="2000" dirty="0" smtClean="0"/>
              <a:t> application</a:t>
            </a:r>
            <a:r>
              <a:rPr lang="en-US" sz="2000" dirty="0"/>
              <a:t>.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 smtClean="0"/>
              <a:t>Smoke Testing Procedure: </a:t>
            </a:r>
            <a:r>
              <a:rPr lang="en-US" sz="2000" dirty="0" smtClean="0"/>
              <a:t>quickly</a:t>
            </a:r>
            <a:r>
              <a:rPr lang="en-US" sz="2000" b="1" dirty="0" smtClean="0"/>
              <a:t> </a:t>
            </a:r>
            <a:r>
              <a:rPr lang="en-US" sz="2000" dirty="0" smtClean="0"/>
              <a:t>check the main </a:t>
            </a:r>
            <a:r>
              <a:rPr lang="en-US" sz="2000" dirty="0" err="1" smtClean="0"/>
              <a:t>Trello</a:t>
            </a:r>
            <a:r>
              <a:rPr lang="en-US" sz="2000" dirty="0" smtClean="0"/>
              <a:t> features (create new board, create new team).</a:t>
            </a:r>
            <a:endParaRPr lang="en-US" sz="2000" b="1" dirty="0" smtClean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 smtClean="0"/>
              <a:t>Defect</a:t>
            </a:r>
            <a:r>
              <a:rPr lang="en-US" sz="2000" b="1" dirty="0"/>
              <a:t>: </a:t>
            </a:r>
            <a:r>
              <a:rPr lang="en-US" sz="2000" dirty="0"/>
              <a:t>There is no ability to </a:t>
            </a:r>
            <a:r>
              <a:rPr lang="en-US" sz="2000" dirty="0" smtClean="0"/>
              <a:t>Create new board. </a:t>
            </a:r>
            <a:r>
              <a:rPr lang="en-US" sz="2000" dirty="0"/>
              <a:t>Button </a:t>
            </a:r>
            <a:r>
              <a:rPr lang="en-US" sz="2000" dirty="0" smtClean="0"/>
              <a:t>“Create new board” </a:t>
            </a:r>
            <a:r>
              <a:rPr lang="en-US" sz="2000" dirty="0"/>
              <a:t>does nothing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b="1" i="1" dirty="0" smtClean="0"/>
              <a:t>           </a:t>
            </a:r>
            <a:endParaRPr lang="en-US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28800"/>
            <a:ext cx="43624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232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6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dirty="0" smtClean="0"/>
              <a:t>Functional </a:t>
            </a:r>
            <a:r>
              <a:rPr dirty="0" smtClean="0"/>
              <a:t>testing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153400" cy="271804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Task</a:t>
            </a:r>
            <a:r>
              <a:rPr lang="en-US" sz="1800" b="1" dirty="0">
                <a:solidFill>
                  <a:schemeClr val="tx1"/>
                </a:solidFill>
              </a:rPr>
              <a:t>: </a:t>
            </a:r>
            <a:r>
              <a:rPr lang="en-US" sz="1800" dirty="0">
                <a:solidFill>
                  <a:schemeClr val="tx1"/>
                </a:solidFill>
              </a:rPr>
              <a:t>Test </a:t>
            </a:r>
            <a:r>
              <a:rPr lang="en-US" sz="1800" dirty="0" smtClean="0">
                <a:solidFill>
                  <a:schemeClr val="tx1"/>
                </a:solidFill>
              </a:rPr>
              <a:t>‘Create new </a:t>
            </a:r>
            <a:r>
              <a:rPr lang="en-US" sz="1800" dirty="0" err="1" smtClean="0">
                <a:solidFill>
                  <a:schemeClr val="tx1"/>
                </a:solidFill>
              </a:rPr>
              <a:t>Trello</a:t>
            </a:r>
            <a:r>
              <a:rPr lang="en-US" sz="1800" dirty="0" smtClean="0">
                <a:solidFill>
                  <a:schemeClr val="tx1"/>
                </a:solidFill>
              </a:rPr>
              <a:t> account’ page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1"/>
                </a:solidFill>
              </a:rPr>
              <a:t>Functional Testing Procedure: </a:t>
            </a:r>
            <a:r>
              <a:rPr lang="en-US" sz="1800" dirty="0" smtClean="0">
                <a:solidFill>
                  <a:schemeClr val="tx1"/>
                </a:solidFill>
              </a:rPr>
              <a:t>Test ‘Name’, ‘Email’ and ‘Password’ fields by entering letters, numbers and special characters.  Then push ‘Create new account’ button.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1"/>
                </a:solidFill>
              </a:rPr>
              <a:t>Defect: </a:t>
            </a:r>
            <a:r>
              <a:rPr lang="en-US" sz="1800" dirty="0" smtClean="0">
                <a:solidFill>
                  <a:schemeClr val="tx1"/>
                </a:solidFill>
              </a:rPr>
              <a:t>More then 200 letters, numbers and special characters can be entered in all </a:t>
            </a:r>
            <a:r>
              <a:rPr lang="en-US" sz="1800" dirty="0" err="1" smtClean="0">
                <a:solidFill>
                  <a:schemeClr val="tx1"/>
                </a:solidFill>
              </a:rPr>
              <a:t>textfields</a:t>
            </a:r>
            <a:r>
              <a:rPr lang="en-US" sz="1800" dirty="0" smtClean="0">
                <a:solidFill>
                  <a:schemeClr val="tx1"/>
                </a:solidFill>
              </a:rPr>
              <a:t>. After signing up, application can be used without email verification.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27" y="4149080"/>
            <a:ext cx="8280920" cy="1814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81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7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Usability</a:t>
            </a:r>
            <a:r>
              <a:rPr dirty="0" smtClean="0"/>
              <a:t> </a:t>
            </a:r>
            <a:r>
              <a:rPr dirty="0" smtClean="0"/>
              <a:t>testing 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038600" cy="5105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Task: </a:t>
            </a:r>
            <a:r>
              <a:rPr lang="en-US" sz="2000" dirty="0" smtClean="0"/>
              <a:t>Test </a:t>
            </a:r>
            <a:r>
              <a:rPr lang="en-US" sz="2000" dirty="0" smtClean="0"/>
              <a:t>if new user can sign up with Facebook account.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 smtClean="0"/>
              <a:t>Usability </a:t>
            </a:r>
            <a:r>
              <a:rPr lang="en-US" sz="2000" b="1" dirty="0" smtClean="0"/>
              <a:t>Testing Procedure: </a:t>
            </a:r>
            <a:r>
              <a:rPr lang="en-US" sz="2000" dirty="0" smtClean="0"/>
              <a:t>Check the sign up page if there are </a:t>
            </a:r>
            <a:r>
              <a:rPr lang="en-US" sz="2000" dirty="0"/>
              <a:t>Facebook (Single Sign-On) </a:t>
            </a:r>
            <a:r>
              <a:rPr lang="en-US" sz="2000" dirty="0" smtClean="0"/>
              <a:t>button.</a:t>
            </a:r>
            <a:endParaRPr lang="en-US" sz="20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 smtClean="0"/>
              <a:t>Defect</a:t>
            </a:r>
            <a:r>
              <a:rPr lang="en-US" sz="2000" b="1" dirty="0"/>
              <a:t>: </a:t>
            </a:r>
            <a:r>
              <a:rPr lang="en-US" sz="2000" dirty="0" smtClean="0"/>
              <a:t>Users can sign up only with Google account. </a:t>
            </a:r>
            <a:endParaRPr lang="en-US" sz="2000" dirty="0" smtClean="0"/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b="1" i="1" dirty="0" smtClean="0"/>
              <a:t>           </a:t>
            </a:r>
            <a:endParaRPr lang="en-US" sz="1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703" y="692696"/>
            <a:ext cx="4385748" cy="5283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015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8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dirty="0" smtClean="0"/>
              <a:t>Performance, Load and Stress testing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153400" cy="271804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400" b="1" dirty="0" smtClean="0">
                <a:solidFill>
                  <a:schemeClr val="tx1"/>
                </a:solidFill>
              </a:rPr>
              <a:t>Task: </a:t>
            </a:r>
            <a:r>
              <a:rPr lang="en-US" sz="1400" dirty="0" smtClean="0">
                <a:solidFill>
                  <a:schemeClr val="tx1"/>
                </a:solidFill>
              </a:rPr>
              <a:t>Server </a:t>
            </a:r>
            <a:r>
              <a:rPr lang="en-US" sz="1400" dirty="0">
                <a:solidFill>
                  <a:schemeClr val="tx1"/>
                </a:solidFill>
              </a:rPr>
              <a:t>should respond in less than </a:t>
            </a:r>
            <a:r>
              <a:rPr lang="en-US" sz="1400" dirty="0" smtClean="0">
                <a:solidFill>
                  <a:schemeClr val="tx1"/>
                </a:solidFill>
              </a:rPr>
              <a:t>1,5 </a:t>
            </a:r>
            <a:r>
              <a:rPr lang="en-US" sz="1400" dirty="0">
                <a:solidFill>
                  <a:schemeClr val="tx1"/>
                </a:solidFill>
              </a:rPr>
              <a:t>sec when up to 100 users access it concurrently. Server should respond in less than </a:t>
            </a:r>
            <a:r>
              <a:rPr lang="en-US" sz="1400" dirty="0">
                <a:solidFill>
                  <a:schemeClr val="tx1"/>
                </a:solidFill>
              </a:rPr>
              <a:t>4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sec when up to 300 users access it concurrently</a:t>
            </a:r>
            <a:r>
              <a:rPr lang="en-US" sz="1400" dirty="0" smtClean="0">
                <a:solidFill>
                  <a:schemeClr val="tx1"/>
                </a:solidFill>
              </a:rPr>
              <a:t>. </a:t>
            </a:r>
          </a:p>
          <a:p>
            <a:pPr marL="0" indent="0" algn="just">
              <a:buNone/>
            </a:pPr>
            <a:r>
              <a:rPr lang="en-US" sz="1400" dirty="0">
                <a:solidFill>
                  <a:schemeClr val="tx1"/>
                </a:solidFill>
              </a:rPr>
              <a:t>Server should allow up to 500 concurrent connections.</a:t>
            </a:r>
          </a:p>
          <a:p>
            <a:pPr marL="0" indent="0" algn="just">
              <a:buNone/>
            </a:pPr>
            <a:r>
              <a:rPr lang="en-US" sz="1400" b="1" dirty="0" smtClean="0">
                <a:solidFill>
                  <a:schemeClr val="tx1"/>
                </a:solidFill>
              </a:rPr>
              <a:t>Testing </a:t>
            </a:r>
            <a:r>
              <a:rPr lang="en-US" sz="1400" b="1" dirty="0">
                <a:solidFill>
                  <a:schemeClr val="tx1"/>
                </a:solidFill>
              </a:rPr>
              <a:t>Procedure: </a:t>
            </a:r>
            <a:r>
              <a:rPr lang="en-US" sz="1400" dirty="0">
                <a:solidFill>
                  <a:schemeClr val="tx1"/>
                </a:solidFill>
              </a:rPr>
              <a:t>emulate different amount of requests to server in range (0; 300), for instance, measure time for 10, </a:t>
            </a:r>
            <a:r>
              <a:rPr lang="en-US" sz="1400" dirty="0" smtClean="0">
                <a:solidFill>
                  <a:schemeClr val="tx1"/>
                </a:solidFill>
              </a:rPr>
              <a:t>25, 50</a:t>
            </a:r>
            <a:r>
              <a:rPr lang="en-US" sz="1400" dirty="0">
                <a:solidFill>
                  <a:schemeClr val="tx1"/>
                </a:solidFill>
              </a:rPr>
              <a:t>, 240 and 290 concurrent users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Emulate </a:t>
            </a:r>
            <a:r>
              <a:rPr lang="en-US" sz="1400" dirty="0">
                <a:solidFill>
                  <a:schemeClr val="tx1"/>
                </a:solidFill>
              </a:rPr>
              <a:t>different amount of requests to server close to pick value, for instance, measure time for 400, 450, 500 concurrent users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400" b="1" dirty="0">
                <a:solidFill>
                  <a:schemeClr val="tx1"/>
                </a:solidFill>
              </a:rPr>
              <a:t>Defect: </a:t>
            </a:r>
            <a:r>
              <a:rPr lang="en-US" sz="1400" dirty="0">
                <a:solidFill>
                  <a:schemeClr val="tx1"/>
                </a:solidFill>
              </a:rPr>
              <a:t>starting from 200  Concurrent requests  respond time is </a:t>
            </a:r>
            <a:r>
              <a:rPr lang="en-US" sz="1400" dirty="0" smtClean="0">
                <a:solidFill>
                  <a:schemeClr val="tx1"/>
                </a:solidFill>
              </a:rPr>
              <a:t>7-10 </a:t>
            </a:r>
            <a:r>
              <a:rPr lang="en-US" sz="1400" dirty="0">
                <a:solidFill>
                  <a:schemeClr val="tx1"/>
                </a:solidFill>
              </a:rPr>
              <a:t>seconds. </a:t>
            </a:r>
            <a:r>
              <a:rPr lang="en-US" sz="1400" dirty="0">
                <a:solidFill>
                  <a:schemeClr val="tx1"/>
                </a:solidFill>
              </a:rPr>
              <a:t>Server crashes starting  from 500 concurrent requests</a:t>
            </a:r>
            <a:endParaRPr lang="en-US" sz="14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25" y="3501008"/>
            <a:ext cx="8086675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063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/>
          <a:lstStyle/>
          <a:p>
            <a:r>
              <a:rPr lang="en-US" dirty="0" smtClean="0"/>
              <a:t>Localization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066086"/>
            <a:ext cx="8305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Task: 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Verify that 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‘Change language…’ option translate application to 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German</a:t>
            </a: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Localization Testing Procedure: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defRPr/>
            </a:pP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 all labels and captions on the page whether they are translated to German; force appearance of different messages (e.g.: when password or login does not exist) to check whether they are localized and not truncated</a:t>
            </a:r>
          </a:p>
          <a:p>
            <a:pPr algn="just">
              <a:defRPr/>
            </a:pPr>
            <a:endParaRPr lang="en-US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Defects: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Words ‘Board’ and ‘Team’ are not translated to German;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04" y="3789040"/>
            <a:ext cx="7000875" cy="241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04664"/>
            <a:ext cx="14382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804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4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5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620</Words>
  <Application>Microsoft Office PowerPoint</Application>
  <PresentationFormat>Экран (4:3)</PresentationFormat>
  <Paragraphs>95</Paragraphs>
  <Slides>10</Slides>
  <Notes>6</Notes>
  <HiddenSlides>0</HiddenSlides>
  <MMClips>0</MMClips>
  <ScaleCrop>false</ScaleCrop>
  <HeadingPairs>
    <vt:vector size="4" baseType="variant">
      <vt:variant>
        <vt:lpstr>Тема</vt:lpstr>
      </vt:variant>
      <vt:variant>
        <vt:i4>6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Office Theme</vt:lpstr>
      <vt:lpstr>1_Office Theme</vt:lpstr>
      <vt:lpstr>2_Office Theme</vt:lpstr>
      <vt:lpstr>3_Office Theme</vt:lpstr>
      <vt:lpstr>4_Office Theme</vt:lpstr>
      <vt:lpstr>5_Office Theme</vt:lpstr>
      <vt:lpstr>Testing types  Trello: web-based Project Manegment Application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Localization testing</vt:lpstr>
      <vt:lpstr>Internationalization testing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nivantsiv</dc:creator>
  <cp:lastModifiedBy>nivantsiv</cp:lastModifiedBy>
  <cp:revision>16</cp:revision>
  <dcterms:created xsi:type="dcterms:W3CDTF">2016-01-19T10:49:57Z</dcterms:created>
  <dcterms:modified xsi:type="dcterms:W3CDTF">2016-01-19T18:18:21Z</dcterms:modified>
</cp:coreProperties>
</file>